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90" r:id="rId3"/>
    <p:sldId id="291" r:id="rId4"/>
    <p:sldId id="288" r:id="rId5"/>
    <p:sldId id="292" r:id="rId6"/>
    <p:sldId id="293" r:id="rId7"/>
    <p:sldId id="294" r:id="rId8"/>
    <p:sldId id="256" r:id="rId9"/>
    <p:sldId id="295" r:id="rId10"/>
    <p:sldId id="258" r:id="rId11"/>
    <p:sldId id="263" r:id="rId12"/>
    <p:sldId id="296" r:id="rId13"/>
    <p:sldId id="297" r:id="rId14"/>
    <p:sldId id="298" r:id="rId15"/>
    <p:sldId id="299" r:id="rId16"/>
    <p:sldId id="304" r:id="rId17"/>
    <p:sldId id="300" r:id="rId18"/>
    <p:sldId id="301" r:id="rId19"/>
    <p:sldId id="287" r:id="rId20"/>
    <p:sldId id="262"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36" autoAdjust="0"/>
    <p:restoredTop sz="94660"/>
  </p:normalViewPr>
  <p:slideViewPr>
    <p:cSldViewPr snapToGrid="0">
      <p:cViewPr varScale="1">
        <p:scale>
          <a:sx n="58" d="100"/>
          <a:sy n="58" d="100"/>
        </p:scale>
        <p:origin x="44" y="2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E744-EC21-42AF-84DF-B0C8059569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C68089-8C3F-4AA3-A37A-024D04A7AF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F91B31-ED35-4C6B-AF29-6FC2E4E03336}"/>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02B35E18-C93B-4975-8552-8E859C7259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61F612-E8FE-4003-884D-506EB7C42818}"/>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3172155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9BD4-E007-4CFF-B6FA-2FF32522BC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CB5231-1B4C-4CF5-899A-5DF58BDD26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B65F4-24E9-442C-B44D-D81D8BC22858}"/>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97CAECB7-52CB-4FE2-85BA-F2CA2DE960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17588A-A789-4187-A166-ACC3FDBAD525}"/>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330119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14FFE-B2CC-40CB-9FE5-3D3B389B8F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85B8FD-CE9B-410C-B736-81F5E7D2A6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45F8F-1865-4C0F-9D12-B03ECC14FEFF}"/>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ECC60E10-239B-4943-97EA-E8F674CA98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B4CD0-4586-459F-AD08-38158918DCDB}"/>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2944151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32496-F171-4331-8BDE-76EF5B416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2BA39-4E42-4BAA-98DC-1DF3DE689A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BDC955-69B7-4752-8AD9-BF95925156E2}"/>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35DE0243-DAD8-4238-986F-A87A849A25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C787C0-C07A-4B5B-9BBA-BB8BBE6A6991}"/>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3299234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B830-A5CA-4E30-B6A4-A64133A25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1FD05-CC5B-4234-ABAE-F8B70FDBFF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2C5898-2250-4DB6-85AF-0E940693AA9B}"/>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5C14327E-C11F-4EA5-8277-7D5253F9B8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F76D95-A3B4-4234-8F91-15F368A01484}"/>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3353270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F101-D9C1-40E0-AFE5-699B5435F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39125D-7AEC-4625-9401-99771595C9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C51E53-0473-4CDE-93A7-3AF32F37C80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ACFFC9-E822-48EA-9558-005C214866C1}"/>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6" name="Footer Placeholder 5">
            <a:extLst>
              <a:ext uri="{FF2B5EF4-FFF2-40B4-BE49-F238E27FC236}">
                <a16:creationId xmlns:a16="http://schemas.microsoft.com/office/drawing/2014/main" id="{44F989BF-EB1B-47AF-A535-292A738F25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0F8CE2-3B1E-40BD-A6F9-B69ACA8B3FF1}"/>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2365050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9E2F-292F-497E-8C5D-E16085DA8F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6F6B4E-2E14-432C-9E88-62DB6CE39B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A4D8AC-FC9F-414D-90CF-4E21BBE8E0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5CA63-574C-4717-B9CB-6F9AFCCE3B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3235DD-CB0B-4E69-9D45-88579D140B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CDDB49-F973-4E51-B5AD-1A9A1DC18750}"/>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8" name="Footer Placeholder 7">
            <a:extLst>
              <a:ext uri="{FF2B5EF4-FFF2-40B4-BE49-F238E27FC236}">
                <a16:creationId xmlns:a16="http://schemas.microsoft.com/office/drawing/2014/main" id="{BD3D62CB-DE16-426E-9B4F-19C6AE25DE2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F0A289-F053-4EDA-9EF8-E3E90B4C3A95}"/>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2823028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69D64-C7BD-4B4A-9B7E-B93366A57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C83692-5305-4C85-A670-46544CE282F9}"/>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4" name="Footer Placeholder 3">
            <a:extLst>
              <a:ext uri="{FF2B5EF4-FFF2-40B4-BE49-F238E27FC236}">
                <a16:creationId xmlns:a16="http://schemas.microsoft.com/office/drawing/2014/main" id="{BA372062-67A7-44B8-8981-89C7371E98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41E8A17-838B-45A0-8887-12AE8EE8F2FE}"/>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1611941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4F8C99-654B-4D47-8062-8ABE916C0A9A}"/>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3" name="Footer Placeholder 2">
            <a:extLst>
              <a:ext uri="{FF2B5EF4-FFF2-40B4-BE49-F238E27FC236}">
                <a16:creationId xmlns:a16="http://schemas.microsoft.com/office/drawing/2014/main" id="{89E06FF3-1C10-4304-A9E5-4BA42F78BC7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B3110FB-6762-4201-94D6-0E722BD3A01F}"/>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17735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CB39C-D29A-4D8C-B305-C9E0749C4D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38456-FDAB-4F95-8B84-958EC0882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B9D0D-09EF-4105-AE10-943F97784F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6826FE-DA50-44E7-9B08-83093EB855E0}"/>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6" name="Footer Placeholder 5">
            <a:extLst>
              <a:ext uri="{FF2B5EF4-FFF2-40B4-BE49-F238E27FC236}">
                <a16:creationId xmlns:a16="http://schemas.microsoft.com/office/drawing/2014/main" id="{3367B341-2CF0-4603-A179-C9025F99D2A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48598A3-0BDE-497A-86BC-30D60BD09913}"/>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101984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236F-DB7F-4514-B2BB-6B7A0BABA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6A5B8F-C33A-4671-8477-4C029BFE7C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4821A7-C969-490D-8F99-D9C5E64D7D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AFAAC9-6E6C-4DA2-9A10-6DCF9536A4DC}"/>
              </a:ext>
            </a:extLst>
          </p:cNvPr>
          <p:cNvSpPr>
            <a:spLocks noGrp="1"/>
          </p:cNvSpPr>
          <p:nvPr>
            <p:ph type="dt" sz="half" idx="10"/>
          </p:nvPr>
        </p:nvSpPr>
        <p:spPr/>
        <p:txBody>
          <a:bodyPr/>
          <a:lstStyle/>
          <a:p>
            <a:fld id="{2B8CCD24-2EAC-41A8-93CC-F2104920F25F}" type="datetimeFigureOut">
              <a:rPr lang="en-US" smtClean="0"/>
              <a:t>9/23/2017</a:t>
            </a:fld>
            <a:endParaRPr lang="en-US" dirty="0"/>
          </a:p>
        </p:txBody>
      </p:sp>
      <p:sp>
        <p:nvSpPr>
          <p:cNvPr id="6" name="Footer Placeholder 5">
            <a:extLst>
              <a:ext uri="{FF2B5EF4-FFF2-40B4-BE49-F238E27FC236}">
                <a16:creationId xmlns:a16="http://schemas.microsoft.com/office/drawing/2014/main" id="{B631D617-B74E-4314-ABB7-1538110C2F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C6B455D-C651-4828-955D-074CCE0E9DA1}"/>
              </a:ext>
            </a:extLst>
          </p:cNvPr>
          <p:cNvSpPr>
            <a:spLocks noGrp="1"/>
          </p:cNvSpPr>
          <p:nvPr>
            <p:ph type="sldNum" sz="quarter" idx="12"/>
          </p:nvPr>
        </p:nvSpPr>
        <p:spPr/>
        <p:txBody>
          <a:bodyPr/>
          <a:lstStyle/>
          <a:p>
            <a:fld id="{2DDF58EA-396A-4717-A7C3-386E572C8BB4}" type="slidenum">
              <a:rPr lang="en-US" smtClean="0"/>
              <a:t>‹#›</a:t>
            </a:fld>
            <a:endParaRPr lang="en-US" dirty="0"/>
          </a:p>
        </p:txBody>
      </p:sp>
    </p:spTree>
    <p:extLst>
      <p:ext uri="{BB962C8B-B14F-4D97-AF65-F5344CB8AC3E}">
        <p14:creationId xmlns:p14="http://schemas.microsoft.com/office/powerpoint/2010/main" val="91466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E0DEEC-2A8C-4F5F-A607-427AFF5955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4D232B-4EBF-4DD0-B834-09B6960948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ECB21-D959-4F41-B2F0-C3A69FFA74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CD24-2EAC-41A8-93CC-F2104920F25F}" type="datetimeFigureOut">
              <a:rPr lang="en-US" smtClean="0"/>
              <a:t>9/23/2017</a:t>
            </a:fld>
            <a:endParaRPr lang="en-US" dirty="0"/>
          </a:p>
        </p:txBody>
      </p:sp>
      <p:sp>
        <p:nvSpPr>
          <p:cNvPr id="5" name="Footer Placeholder 4">
            <a:extLst>
              <a:ext uri="{FF2B5EF4-FFF2-40B4-BE49-F238E27FC236}">
                <a16:creationId xmlns:a16="http://schemas.microsoft.com/office/drawing/2014/main" id="{388BEED3-DAF8-4892-94DA-1D78E58F1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23CDA8-4709-477A-8216-7AEC64D9C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DF58EA-396A-4717-A7C3-386E572C8BB4}" type="slidenum">
              <a:rPr lang="en-US" smtClean="0"/>
              <a:t>‹#›</a:t>
            </a:fld>
            <a:endParaRPr lang="en-US" dirty="0"/>
          </a:p>
        </p:txBody>
      </p:sp>
    </p:spTree>
    <p:extLst>
      <p:ext uri="{BB962C8B-B14F-4D97-AF65-F5344CB8AC3E}">
        <p14:creationId xmlns:p14="http://schemas.microsoft.com/office/powerpoint/2010/main" val="2274171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F54D-2364-40B0-97CC-0C726FC15FA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E2B2A54-89AF-49F2-AE19-FB24E057165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99872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F7BFE8-A81B-4522-8BBA-EB4457148AE9}"/>
              </a:ext>
            </a:extLst>
          </p:cNvPr>
          <p:cNvPicPr>
            <a:picLocks noChangeAspect="1"/>
          </p:cNvPicPr>
          <p:nvPr/>
        </p:nvPicPr>
        <p:blipFill>
          <a:blip r:embed="rId2"/>
          <a:stretch>
            <a:fillRect/>
          </a:stretch>
        </p:blipFill>
        <p:spPr>
          <a:xfrm>
            <a:off x="12191" y="0"/>
            <a:ext cx="12167617" cy="6858000"/>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a:bodyPr>
          <a:lstStyle/>
          <a:p>
            <a:r>
              <a:rPr lang="en-US" sz="4000" dirty="0">
                <a:solidFill>
                  <a:srgbClr val="FFFFFF"/>
                </a:solidFill>
                <a:effectLst>
                  <a:outerShdw blurRad="38100" dist="38100" dir="2700000" algn="tl">
                    <a:srgbClr val="000000">
                      <a:alpha val="43137"/>
                    </a:srgbClr>
                  </a:outerShdw>
                </a:effectLst>
              </a:rPr>
              <a:t>Luke 16:10 He that is faithful in that which is least is faithful also in much: and he that is unjust in the least is unjust also in much. </a:t>
            </a:r>
          </a:p>
          <a:p>
            <a:r>
              <a:rPr lang="en-US" sz="4000" dirty="0">
                <a:solidFill>
                  <a:srgbClr val="FFFFFF"/>
                </a:solidFill>
                <a:effectLst>
                  <a:outerShdw blurRad="38100" dist="38100" dir="2700000" algn="tl">
                    <a:srgbClr val="000000">
                      <a:alpha val="43137"/>
                    </a:srgbClr>
                  </a:outerShdw>
                </a:effectLst>
              </a:rPr>
              <a:t>Hebrews 11:24-25 By faith Moses, when he was come to years, refused to be called the son of Pharaoh's daughter; 25  Choosing rather to suffer affliction with the people of God, than to enjoy the pleasures of sin for a season; </a:t>
            </a:r>
          </a:p>
        </p:txBody>
      </p:sp>
    </p:spTree>
    <p:extLst>
      <p:ext uri="{BB962C8B-B14F-4D97-AF65-F5344CB8AC3E}">
        <p14:creationId xmlns:p14="http://schemas.microsoft.com/office/powerpoint/2010/main" val="115631240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A6688C-4D4A-4741-B805-6877C2C1FF38}"/>
              </a:ext>
            </a:extLst>
          </p:cNvPr>
          <p:cNvPicPr>
            <a:picLocks noChangeAspect="1"/>
          </p:cNvPicPr>
          <p:nvPr/>
        </p:nvPicPr>
        <p:blipFill rotWithShape="1">
          <a:blip r:embed="rId2"/>
          <a:srcRect l="31430" r="18104" b="1"/>
          <a:stretch/>
        </p:blipFill>
        <p:spPr>
          <a:xfrm>
            <a:off x="7555991" y="1690688"/>
            <a:ext cx="4636009"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
        <p:nvSpPr>
          <p:cNvPr id="10" name="Freeform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059EFC-0302-42EC-8347-4D749E1B8D53}"/>
              </a:ext>
            </a:extLst>
          </p:cNvPr>
          <p:cNvSpPr>
            <a:spLocks noGrp="1"/>
          </p:cNvSpPr>
          <p:nvPr>
            <p:ph type="title"/>
          </p:nvPr>
        </p:nvSpPr>
        <p:spPr>
          <a:xfrm>
            <a:off x="838200" y="365125"/>
            <a:ext cx="10515600" cy="1325563"/>
          </a:xfrm>
        </p:spPr>
        <p:txBody>
          <a:bodyPr>
            <a:normAutofit/>
          </a:bodyPr>
          <a:lstStyle/>
          <a:p>
            <a:r>
              <a:rPr lang="en-US" b="1" dirty="0">
                <a:latin typeface="Franklin Gothic Book" panose="020B0503020102020204" pitchFamily="34" charset="0"/>
              </a:rPr>
              <a:t>Eli the “elder” is not faithful.</a:t>
            </a:r>
          </a:p>
        </p:txBody>
      </p:sp>
      <p:sp>
        <p:nvSpPr>
          <p:cNvPr id="3" name="Content Placeholder 2">
            <a:extLst>
              <a:ext uri="{FF2B5EF4-FFF2-40B4-BE49-F238E27FC236}">
                <a16:creationId xmlns:a16="http://schemas.microsoft.com/office/drawing/2014/main" id="{80C0A0AC-5BA0-4684-A0CA-47AB223BD6F9}"/>
              </a:ext>
            </a:extLst>
          </p:cNvPr>
          <p:cNvSpPr>
            <a:spLocks noGrp="1"/>
          </p:cNvSpPr>
          <p:nvPr>
            <p:ph idx="1"/>
          </p:nvPr>
        </p:nvSpPr>
        <p:spPr>
          <a:xfrm>
            <a:off x="838200" y="2082080"/>
            <a:ext cx="8515120" cy="4649225"/>
          </a:xfrm>
        </p:spPr>
        <p:txBody>
          <a:bodyPr anchor="ctr">
            <a:normAutofit/>
          </a:bodyPr>
          <a:lstStyle/>
          <a:p>
            <a:r>
              <a:rPr lang="en-US" sz="4000" dirty="0">
                <a:solidFill>
                  <a:schemeClr val="bg1"/>
                </a:solidFill>
              </a:rPr>
              <a:t>Notice that Eli has his place too – a place of dysfunction and dereliction. </a:t>
            </a:r>
          </a:p>
          <a:p>
            <a:r>
              <a:rPr lang="en-US" sz="4000" dirty="0">
                <a:solidFill>
                  <a:schemeClr val="bg1"/>
                </a:solidFill>
              </a:rPr>
              <a:t>The lamp is out in the Temple (</a:t>
            </a:r>
            <a:r>
              <a:rPr lang="en-US" sz="4000" u="sng" dirty="0">
                <a:solidFill>
                  <a:schemeClr val="bg1"/>
                </a:solidFill>
              </a:rPr>
              <a:t>Tabernacle</a:t>
            </a:r>
            <a:r>
              <a:rPr lang="en-US" sz="4000" dirty="0">
                <a:solidFill>
                  <a:schemeClr val="bg1"/>
                </a:solidFill>
              </a:rPr>
              <a:t>.)</a:t>
            </a:r>
          </a:p>
          <a:p>
            <a:r>
              <a:rPr lang="en-US" sz="4000" dirty="0">
                <a:solidFill>
                  <a:schemeClr val="bg1"/>
                </a:solidFill>
              </a:rPr>
              <a:t>Eli “Lofty” “God, most high”</a:t>
            </a:r>
          </a:p>
          <a:p>
            <a:r>
              <a:rPr lang="en-US" sz="4000" dirty="0">
                <a:solidFill>
                  <a:schemeClr val="bg1"/>
                </a:solidFill>
              </a:rPr>
              <a:t>He </a:t>
            </a:r>
            <a:r>
              <a:rPr lang="en-US" sz="4000" u="sng" dirty="0">
                <a:solidFill>
                  <a:schemeClr val="bg1"/>
                </a:solidFill>
              </a:rPr>
              <a:t>physically</a:t>
            </a:r>
            <a:r>
              <a:rPr lang="en-US" sz="4000" dirty="0">
                <a:solidFill>
                  <a:schemeClr val="bg1"/>
                </a:solidFill>
              </a:rPr>
              <a:t> blind – picturing the</a:t>
            </a:r>
            <a:br>
              <a:rPr lang="en-US" sz="4000" dirty="0">
                <a:solidFill>
                  <a:schemeClr val="bg1"/>
                </a:solidFill>
              </a:rPr>
            </a:br>
            <a:r>
              <a:rPr lang="en-US" sz="4000" dirty="0">
                <a:solidFill>
                  <a:schemeClr val="bg1"/>
                </a:solidFill>
              </a:rPr>
              <a:t>fact that he was </a:t>
            </a:r>
            <a:r>
              <a:rPr lang="en-US" sz="4000" u="sng" dirty="0">
                <a:solidFill>
                  <a:schemeClr val="bg1"/>
                </a:solidFill>
              </a:rPr>
              <a:t>spiritually</a:t>
            </a:r>
            <a:r>
              <a:rPr lang="en-US" sz="4000" dirty="0">
                <a:solidFill>
                  <a:schemeClr val="bg1"/>
                </a:solidFill>
              </a:rPr>
              <a:t> blind.</a:t>
            </a:r>
            <a:endParaRPr lang="en-US" sz="3200" dirty="0">
              <a:solidFill>
                <a:schemeClr val="bg1"/>
              </a:solidFill>
            </a:endParaRPr>
          </a:p>
        </p:txBody>
      </p:sp>
    </p:spTree>
    <p:extLst>
      <p:ext uri="{BB962C8B-B14F-4D97-AF65-F5344CB8AC3E}">
        <p14:creationId xmlns:p14="http://schemas.microsoft.com/office/powerpoint/2010/main" val="890819732"/>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93A2F-4B61-419B-B9D9-B2D5437DA2A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2000"/>
                    </a14:imgEffect>
                  </a14:imgLayer>
                </a14:imgProps>
              </a:ext>
            </a:extLst>
          </a:blip>
          <a:srcRect t="6430" b="18430"/>
          <a:stretch/>
        </p:blipFill>
        <p:spPr>
          <a:xfrm>
            <a:off x="1" y="0"/>
            <a:ext cx="12169252" cy="6858000"/>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a:bodyPr>
          <a:lstStyle/>
          <a:p>
            <a:r>
              <a:rPr lang="en-US" sz="4000" dirty="0">
                <a:solidFill>
                  <a:srgbClr val="FFFFFF"/>
                </a:solidFill>
                <a:effectLst>
                  <a:outerShdw blurRad="38100" dist="38100" dir="2700000" algn="tl">
                    <a:srgbClr val="000000">
                      <a:alpha val="43137"/>
                    </a:srgbClr>
                  </a:outerShdw>
                </a:effectLst>
              </a:rPr>
              <a:t>2 Corinthians 4:3-4 But if our gospel be hid, it is hid to them that are lost: 4  In whom the god of this world hath blinded the minds of them which believe not, lest the light of the glorious gospel of Christ, who is the image of God, should shine unto them.</a:t>
            </a:r>
          </a:p>
        </p:txBody>
      </p:sp>
    </p:spTree>
    <p:extLst>
      <p:ext uri="{BB962C8B-B14F-4D97-AF65-F5344CB8AC3E}">
        <p14:creationId xmlns:p14="http://schemas.microsoft.com/office/powerpoint/2010/main" val="173858136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93A2F-4B61-419B-B9D9-B2D5437DA2A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2000"/>
                    </a14:imgEffect>
                  </a14:imgLayer>
                </a14:imgProps>
              </a:ext>
            </a:extLst>
          </a:blip>
          <a:srcRect t="6430" b="18430"/>
          <a:stretch/>
        </p:blipFill>
        <p:spPr>
          <a:xfrm>
            <a:off x="1" y="0"/>
            <a:ext cx="12169252" cy="6858000"/>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a:bodyPr>
          <a:lstStyle/>
          <a:p>
            <a:r>
              <a:rPr lang="en-US" sz="4000" dirty="0">
                <a:solidFill>
                  <a:srgbClr val="FFFFFF"/>
                </a:solidFill>
                <a:effectLst>
                  <a:outerShdw blurRad="38100" dist="38100" dir="2700000" algn="tl">
                    <a:srgbClr val="000000">
                      <a:alpha val="43137"/>
                    </a:srgbClr>
                  </a:outerShdw>
                </a:effectLst>
              </a:rPr>
              <a:t>Matthew 13:15 For this people's heart is waxed gross, and their ears are dull of hearing, and their eyes they have closed; lest at any time they should see with their eyes, and hear with their ears, and should understand with their heart, and should be converted, and I should heal them. </a:t>
            </a:r>
          </a:p>
        </p:txBody>
      </p:sp>
    </p:spTree>
    <p:extLst>
      <p:ext uri="{BB962C8B-B14F-4D97-AF65-F5344CB8AC3E}">
        <p14:creationId xmlns:p14="http://schemas.microsoft.com/office/powerpoint/2010/main" val="2949679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93A2F-4B61-419B-B9D9-B2D5437DA2A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2000"/>
                    </a14:imgEffect>
                  </a14:imgLayer>
                </a14:imgProps>
              </a:ext>
            </a:extLst>
          </a:blip>
          <a:srcRect t="6430" b="18430"/>
          <a:stretch/>
        </p:blipFill>
        <p:spPr>
          <a:xfrm>
            <a:off x="1" y="0"/>
            <a:ext cx="12169252" cy="6858000"/>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a:bodyPr>
          <a:lstStyle/>
          <a:p>
            <a:r>
              <a:rPr lang="en-US" sz="4000" dirty="0">
                <a:solidFill>
                  <a:srgbClr val="FFFFFF"/>
                </a:solidFill>
                <a:effectLst>
                  <a:outerShdw blurRad="38100" dist="38100" dir="2700000" algn="tl">
                    <a:srgbClr val="000000">
                      <a:alpha val="43137"/>
                    </a:srgbClr>
                  </a:outerShdw>
                </a:effectLst>
              </a:rPr>
              <a:t>Psalm 119:130 The entrance of thy words giveth light; it giveth understanding unto the simple. </a:t>
            </a:r>
          </a:p>
        </p:txBody>
      </p:sp>
    </p:spTree>
    <p:extLst>
      <p:ext uri="{BB962C8B-B14F-4D97-AF65-F5344CB8AC3E}">
        <p14:creationId xmlns:p14="http://schemas.microsoft.com/office/powerpoint/2010/main" val="5340861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289C0-E0E9-43AD-910A-ED4F550EB248}"/>
              </a:ext>
            </a:extLst>
          </p:cNvPr>
          <p:cNvPicPr>
            <a:picLocks noChangeAspect="1"/>
          </p:cNvPicPr>
          <p:nvPr/>
        </p:nvPicPr>
        <p:blipFill rotWithShape="1">
          <a:blip r:embed="rId2"/>
          <a:srcRect l="34529"/>
          <a:stretch/>
        </p:blipFill>
        <p:spPr>
          <a:xfrm>
            <a:off x="0" y="0"/>
            <a:ext cx="7966285" cy="6858000"/>
          </a:xfrm>
          <a:prstGeom prst="rect">
            <a:avLst/>
          </a:prstGeom>
        </p:spPr>
      </p:pic>
      <p:grpSp>
        <p:nvGrpSpPr>
          <p:cNvPr id="9" name="Group 8">
            <a:extLst>
              <a:ext uri="{FF2B5EF4-FFF2-40B4-BE49-F238E27FC236}">
                <a16:creationId xmlns:a16="http://schemas.microsoft.com/office/drawing/2014/main" id="{B425EA03-D3F3-40BC-80FD-999E84AB664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973338" y="0"/>
            <a:ext cx="11218662" cy="6858000"/>
            <a:chOff x="0" y="0"/>
            <a:chExt cx="11218662" cy="6858000"/>
          </a:xfrm>
        </p:grpSpPr>
        <p:sp>
          <p:nvSpPr>
            <p:cNvPr id="10" name="Freeform 28">
              <a:extLst/>
            </p:cNvPr>
            <p:cNvSpPr/>
            <p:nvPr>
              <p:extLst>
                <p:ext uri="{386F3935-93C4-4BCD-93E2-E3B085C9AB24}">
                  <p16:designElem xmlns:p16="http://schemas.microsoft.com/office/powerpoint/2015/main" val="1"/>
                </p:ext>
              </p:extLst>
            </p:nvPr>
          </p:nvSpPr>
          <p:spPr>
            <a:xfrm>
              <a:off x="1"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26">
              <a:extLst/>
            </p:cNvPr>
            <p:cNvSpPr/>
            <p:nvPr>
              <p:extLst>
                <p:ext uri="{386F3935-93C4-4BCD-93E2-E3B085C9AB24}">
                  <p16:designElem xmlns:p16="http://schemas.microsoft.com/office/powerpoint/2015/main" val="1"/>
                </p:ext>
              </p:extLst>
            </p:nvPr>
          </p:nvSpPr>
          <p:spPr>
            <a:xfrm>
              <a:off x="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A46A3FE9-9FBA-4333-93EF-249B7FECE6D8}"/>
              </a:ext>
            </a:extLst>
          </p:cNvPr>
          <p:cNvSpPr>
            <a:spLocks noGrp="1"/>
          </p:cNvSpPr>
          <p:nvPr>
            <p:ph type="title"/>
          </p:nvPr>
        </p:nvSpPr>
        <p:spPr>
          <a:xfrm>
            <a:off x="4109291" y="365125"/>
            <a:ext cx="7439241" cy="1325563"/>
          </a:xfrm>
        </p:spPr>
        <p:txBody>
          <a:bodyPr>
            <a:normAutofit/>
          </a:bodyPr>
          <a:lstStyle/>
          <a:p>
            <a:r>
              <a:rPr lang="en-US" b="1" dirty="0">
                <a:solidFill>
                  <a:schemeClr val="bg1"/>
                </a:solidFill>
                <a:latin typeface="Franklin Gothic Book" panose="020B0503020102020204" pitchFamily="34" charset="0"/>
              </a:rPr>
              <a:t>You cannot </a:t>
            </a:r>
            <a:r>
              <a:rPr lang="en-US" b="1" u="sng" dirty="0">
                <a:solidFill>
                  <a:schemeClr val="bg1"/>
                </a:solidFill>
                <a:latin typeface="Franklin Gothic Book" panose="020B0503020102020204" pitchFamily="34" charset="0"/>
              </a:rPr>
              <a:t>miss</a:t>
            </a:r>
            <a:r>
              <a:rPr lang="en-US" b="1" dirty="0">
                <a:solidFill>
                  <a:schemeClr val="bg1"/>
                </a:solidFill>
                <a:latin typeface="Franklin Gothic Book" panose="020B0503020102020204" pitchFamily="34" charset="0"/>
              </a:rPr>
              <a:t> God’s </a:t>
            </a:r>
            <a:r>
              <a:rPr lang="en-US" b="1" u="sng" dirty="0">
                <a:solidFill>
                  <a:schemeClr val="bg1"/>
                </a:solidFill>
                <a:latin typeface="Franklin Gothic Book" panose="020B0503020102020204" pitchFamily="34" charset="0"/>
              </a:rPr>
              <a:t>call</a:t>
            </a:r>
            <a:r>
              <a:rPr lang="en-US" b="1" dirty="0">
                <a:solidFill>
                  <a:schemeClr val="bg1"/>
                </a:solidFill>
                <a:latin typeface="Franklin Gothic Book" panose="020B0503020102020204" pitchFamily="34" charset="0"/>
              </a:rPr>
              <a:t> on your life.</a:t>
            </a:r>
          </a:p>
        </p:txBody>
      </p:sp>
      <p:sp>
        <p:nvSpPr>
          <p:cNvPr id="3" name="Content Placeholder 2">
            <a:extLst>
              <a:ext uri="{FF2B5EF4-FFF2-40B4-BE49-F238E27FC236}">
                <a16:creationId xmlns:a16="http://schemas.microsoft.com/office/drawing/2014/main" id="{68888C0C-1FB8-43F5-8DA0-2F028389A906}"/>
              </a:ext>
            </a:extLst>
          </p:cNvPr>
          <p:cNvSpPr>
            <a:spLocks noGrp="1"/>
          </p:cNvSpPr>
          <p:nvPr>
            <p:ph idx="1"/>
          </p:nvPr>
        </p:nvSpPr>
        <p:spPr>
          <a:xfrm>
            <a:off x="4387515" y="2022601"/>
            <a:ext cx="7161017" cy="4154361"/>
          </a:xfrm>
        </p:spPr>
        <p:txBody>
          <a:bodyPr>
            <a:normAutofit/>
          </a:bodyPr>
          <a:lstStyle/>
          <a:p>
            <a:r>
              <a:rPr lang="en-US" sz="3600" dirty="0">
                <a:solidFill>
                  <a:schemeClr val="bg1"/>
                </a:solidFill>
              </a:rPr>
              <a:t>The Lord calls to Samuel four times.</a:t>
            </a:r>
          </a:p>
          <a:p>
            <a:r>
              <a:rPr lang="en-US" sz="3600" dirty="0">
                <a:solidFill>
                  <a:schemeClr val="bg1"/>
                </a:solidFill>
              </a:rPr>
              <a:t>You can’t know the LORD without </a:t>
            </a:r>
            <a:r>
              <a:rPr lang="en-US" sz="3600" u="sng" dirty="0">
                <a:solidFill>
                  <a:schemeClr val="bg1"/>
                </a:solidFill>
              </a:rPr>
              <a:t>knowing</a:t>
            </a:r>
            <a:r>
              <a:rPr lang="en-US" sz="3600" dirty="0">
                <a:solidFill>
                  <a:schemeClr val="bg1"/>
                </a:solidFill>
              </a:rPr>
              <a:t> His </a:t>
            </a:r>
            <a:r>
              <a:rPr lang="en-US" sz="3600" u="sng" dirty="0">
                <a:solidFill>
                  <a:schemeClr val="bg1"/>
                </a:solidFill>
              </a:rPr>
              <a:t>WORD</a:t>
            </a:r>
            <a:r>
              <a:rPr lang="en-US" sz="3600" dirty="0">
                <a:solidFill>
                  <a:schemeClr val="bg1"/>
                </a:solidFill>
              </a:rPr>
              <a:t>! </a:t>
            </a:r>
          </a:p>
          <a:p>
            <a:r>
              <a:rPr lang="en-US" sz="3600" dirty="0">
                <a:solidFill>
                  <a:schemeClr val="bg1"/>
                </a:solidFill>
              </a:rPr>
              <a:t>When  God is speaking, you </a:t>
            </a:r>
            <a:r>
              <a:rPr lang="en-US" sz="3600" u="sng" dirty="0">
                <a:solidFill>
                  <a:schemeClr val="bg1"/>
                </a:solidFill>
              </a:rPr>
              <a:t>CANNOT miss</a:t>
            </a:r>
            <a:r>
              <a:rPr lang="en-US" sz="3600" dirty="0">
                <a:solidFill>
                  <a:schemeClr val="bg1"/>
                </a:solidFill>
              </a:rPr>
              <a:t> it! </a:t>
            </a:r>
          </a:p>
        </p:txBody>
      </p:sp>
    </p:spTree>
    <p:extLst>
      <p:ext uri="{BB962C8B-B14F-4D97-AF65-F5344CB8AC3E}">
        <p14:creationId xmlns:p14="http://schemas.microsoft.com/office/powerpoint/2010/main" val="315611803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59EE-348C-4AA4-8744-51DBB794A8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3B0EAA-EAC9-4963-9262-EC9B2D9C14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21711BA-69B3-4D89-ADA4-B2E1DF0FCF71}"/>
              </a:ext>
            </a:extLst>
          </p:cNvPr>
          <p:cNvPicPr>
            <a:picLocks noChangeAspect="1"/>
          </p:cNvPicPr>
          <p:nvPr/>
        </p:nvPicPr>
        <p:blipFill>
          <a:blip r:embed="rId2"/>
          <a:stretch>
            <a:fillRect/>
          </a:stretch>
        </p:blipFill>
        <p:spPr>
          <a:xfrm>
            <a:off x="2410967" y="0"/>
            <a:ext cx="7370065" cy="6858000"/>
          </a:xfrm>
          <a:prstGeom prst="rect">
            <a:avLst/>
          </a:prstGeom>
        </p:spPr>
      </p:pic>
    </p:spTree>
    <p:extLst>
      <p:ext uri="{BB962C8B-B14F-4D97-AF65-F5344CB8AC3E}">
        <p14:creationId xmlns:p14="http://schemas.microsoft.com/office/powerpoint/2010/main" val="62829533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A6688C-4D4A-4741-B805-6877C2C1FF38}"/>
              </a:ext>
            </a:extLst>
          </p:cNvPr>
          <p:cNvPicPr>
            <a:picLocks noChangeAspect="1"/>
          </p:cNvPicPr>
          <p:nvPr/>
        </p:nvPicPr>
        <p:blipFill rotWithShape="1">
          <a:blip r:embed="rId2"/>
          <a:srcRect l="31430" r="18104" b="1"/>
          <a:stretch/>
        </p:blipFill>
        <p:spPr>
          <a:xfrm>
            <a:off x="7555991" y="1690688"/>
            <a:ext cx="4636009" cy="5167312"/>
          </a:xfrm>
          <a:custGeom>
            <a:avLst/>
            <a:gdLst>
              <a:gd name="connsiteX0" fmla="*/ 0 w 4636009"/>
              <a:gd name="connsiteY0" fmla="*/ 0 h 5167312"/>
              <a:gd name="connsiteX1" fmla="*/ 4636009 w 4636009"/>
              <a:gd name="connsiteY1" fmla="*/ 0 h 5167312"/>
              <a:gd name="connsiteX2" fmla="*/ 4636009 w 4636009"/>
              <a:gd name="connsiteY2" fmla="*/ 5167312 h 5167312"/>
              <a:gd name="connsiteX3" fmla="*/ 276091 w 4636009"/>
              <a:gd name="connsiteY3" fmla="*/ 5167312 h 5167312"/>
              <a:gd name="connsiteX4" fmla="*/ 2669970 w 4636009"/>
              <a:gd name="connsiteY4" fmla="*/ 952 h 5167312"/>
              <a:gd name="connsiteX5" fmla="*/ 0 w 4636009"/>
              <a:gd name="connsiteY5" fmla="*/ 952 h 516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36009" h="5167312">
                <a:moveTo>
                  <a:pt x="0" y="0"/>
                </a:moveTo>
                <a:lnTo>
                  <a:pt x="4636009" y="0"/>
                </a:lnTo>
                <a:lnTo>
                  <a:pt x="4636009" y="5167312"/>
                </a:lnTo>
                <a:lnTo>
                  <a:pt x="276091" y="5167312"/>
                </a:lnTo>
                <a:lnTo>
                  <a:pt x="2669970" y="952"/>
                </a:lnTo>
                <a:lnTo>
                  <a:pt x="0" y="952"/>
                </a:lnTo>
                <a:close/>
              </a:path>
            </a:pathLst>
          </a:custGeom>
        </p:spPr>
      </p:pic>
      <p:sp>
        <p:nvSpPr>
          <p:cNvPr id="10" name="Freeform 7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691640"/>
            <a:ext cx="10052100" cy="5166360"/>
          </a:xfrm>
          <a:custGeom>
            <a:avLst/>
            <a:gdLst>
              <a:gd name="connsiteX0" fmla="*/ 0 w 9786594"/>
              <a:gd name="connsiteY0" fmla="*/ 0 h 5032376"/>
              <a:gd name="connsiteX1" fmla="*/ 2130696 w 9786594"/>
              <a:gd name="connsiteY1" fmla="*/ 0 h 5032376"/>
              <a:gd name="connsiteX2" fmla="*/ 4685057 w 9786594"/>
              <a:gd name="connsiteY2" fmla="*/ 0 h 5032376"/>
              <a:gd name="connsiteX3" fmla="*/ 6291520 w 9786594"/>
              <a:gd name="connsiteY3" fmla="*/ 0 h 5032376"/>
              <a:gd name="connsiteX4" fmla="*/ 7449885 w 9786594"/>
              <a:gd name="connsiteY4" fmla="*/ 0 h 5032376"/>
              <a:gd name="connsiteX5" fmla="*/ 7455943 w 9786594"/>
              <a:gd name="connsiteY5" fmla="*/ 0 h 5032376"/>
              <a:gd name="connsiteX6" fmla="*/ 9786594 w 9786594"/>
              <a:gd name="connsiteY6" fmla="*/ 5032376 h 5032376"/>
              <a:gd name="connsiteX7" fmla="*/ 0 w 9786594"/>
              <a:gd name="connsiteY7" fmla="*/ 5032376 h 503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6594" h="5032376">
                <a:moveTo>
                  <a:pt x="0" y="0"/>
                </a:moveTo>
                <a:lnTo>
                  <a:pt x="2130696" y="0"/>
                </a:lnTo>
                <a:lnTo>
                  <a:pt x="4685057" y="0"/>
                </a:lnTo>
                <a:lnTo>
                  <a:pt x="6291520" y="0"/>
                </a:lnTo>
                <a:lnTo>
                  <a:pt x="7449885" y="0"/>
                </a:lnTo>
                <a:lnTo>
                  <a:pt x="7455943" y="0"/>
                </a:lnTo>
                <a:lnTo>
                  <a:pt x="9786594" y="5032376"/>
                </a:lnTo>
                <a:lnTo>
                  <a:pt x="0" y="503237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5059EFC-0302-42EC-8347-4D749E1B8D53}"/>
              </a:ext>
            </a:extLst>
          </p:cNvPr>
          <p:cNvSpPr>
            <a:spLocks noGrp="1"/>
          </p:cNvSpPr>
          <p:nvPr>
            <p:ph type="title"/>
          </p:nvPr>
        </p:nvSpPr>
        <p:spPr>
          <a:xfrm>
            <a:off x="838200" y="365125"/>
            <a:ext cx="10515600" cy="1325563"/>
          </a:xfrm>
        </p:spPr>
        <p:txBody>
          <a:bodyPr>
            <a:normAutofit/>
          </a:bodyPr>
          <a:lstStyle/>
          <a:p>
            <a:r>
              <a:rPr lang="en-US" b="1" dirty="0">
                <a:latin typeface="Franklin Gothic Book" panose="020B0503020102020204" pitchFamily="34" charset="0"/>
              </a:rPr>
              <a:t>You cannot </a:t>
            </a:r>
            <a:r>
              <a:rPr lang="en-US" b="1" u="sng" dirty="0">
                <a:latin typeface="Franklin Gothic Book" panose="020B0503020102020204" pitchFamily="34" charset="0"/>
              </a:rPr>
              <a:t>miss</a:t>
            </a:r>
            <a:r>
              <a:rPr lang="en-US" b="1" dirty="0">
                <a:latin typeface="Franklin Gothic Book" panose="020B0503020102020204" pitchFamily="34" charset="0"/>
              </a:rPr>
              <a:t> God’s </a:t>
            </a:r>
            <a:r>
              <a:rPr lang="en-US" b="1" u="sng" dirty="0">
                <a:latin typeface="Franklin Gothic Book" panose="020B0503020102020204" pitchFamily="34" charset="0"/>
              </a:rPr>
              <a:t>judgment</a:t>
            </a:r>
            <a:r>
              <a:rPr lang="en-US" b="1" dirty="0">
                <a:latin typeface="Franklin Gothic Book" panose="020B0503020102020204" pitchFamily="34" charset="0"/>
              </a:rPr>
              <a:t> over sin.</a:t>
            </a:r>
          </a:p>
        </p:txBody>
      </p:sp>
      <p:sp>
        <p:nvSpPr>
          <p:cNvPr id="3" name="Content Placeholder 2">
            <a:extLst>
              <a:ext uri="{FF2B5EF4-FFF2-40B4-BE49-F238E27FC236}">
                <a16:creationId xmlns:a16="http://schemas.microsoft.com/office/drawing/2014/main" id="{80C0A0AC-5BA0-4684-A0CA-47AB223BD6F9}"/>
              </a:ext>
            </a:extLst>
          </p:cNvPr>
          <p:cNvSpPr>
            <a:spLocks noGrp="1"/>
          </p:cNvSpPr>
          <p:nvPr>
            <p:ph idx="1"/>
          </p:nvPr>
        </p:nvSpPr>
        <p:spPr>
          <a:xfrm>
            <a:off x="838200" y="2082080"/>
            <a:ext cx="8515120" cy="4649225"/>
          </a:xfrm>
        </p:spPr>
        <p:txBody>
          <a:bodyPr anchor="ctr">
            <a:normAutofit/>
          </a:bodyPr>
          <a:lstStyle/>
          <a:p>
            <a:r>
              <a:rPr lang="en-US" sz="4000" dirty="0">
                <a:solidFill>
                  <a:schemeClr val="bg1"/>
                </a:solidFill>
              </a:rPr>
              <a:t>Under the Law, the penalty of defiling the priesthood and rebelling against parental authority was death! </a:t>
            </a:r>
            <a:r>
              <a:rPr lang="en-US" sz="4000" dirty="0" err="1">
                <a:solidFill>
                  <a:schemeClr val="bg1"/>
                </a:solidFill>
              </a:rPr>
              <a:t>Deut</a:t>
            </a:r>
            <a:r>
              <a:rPr lang="en-US" sz="4000" dirty="0">
                <a:solidFill>
                  <a:schemeClr val="bg1"/>
                </a:solidFill>
              </a:rPr>
              <a:t> 17:12; 21:18-21</a:t>
            </a:r>
          </a:p>
          <a:p>
            <a:pPr marL="0" indent="0">
              <a:buNone/>
            </a:pPr>
            <a:endParaRPr lang="en-US" sz="3200" dirty="0">
              <a:solidFill>
                <a:schemeClr val="bg1"/>
              </a:solidFill>
            </a:endParaRPr>
          </a:p>
        </p:txBody>
      </p:sp>
    </p:spTree>
    <p:extLst>
      <p:ext uri="{BB962C8B-B14F-4D97-AF65-F5344CB8AC3E}">
        <p14:creationId xmlns:p14="http://schemas.microsoft.com/office/powerpoint/2010/main" val="175201909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193A2F-4B61-419B-B9D9-B2D5437DA2A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72000"/>
                    </a14:imgEffect>
                  </a14:imgLayer>
                </a14:imgProps>
              </a:ext>
            </a:extLst>
          </a:blip>
          <a:srcRect t="6430" b="18430"/>
          <a:stretch/>
        </p:blipFill>
        <p:spPr>
          <a:xfrm>
            <a:off x="1" y="0"/>
            <a:ext cx="12169252" cy="6858000"/>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lnSpcReduction="10000"/>
          </a:bodyPr>
          <a:lstStyle/>
          <a:p>
            <a:r>
              <a:rPr lang="en-US" sz="4000" dirty="0">
                <a:solidFill>
                  <a:srgbClr val="FFFFFF"/>
                </a:solidFill>
                <a:effectLst>
                  <a:outerShdw blurRad="38100" dist="38100" dir="2700000" algn="tl">
                    <a:srgbClr val="000000">
                      <a:alpha val="43137"/>
                    </a:srgbClr>
                  </a:outerShdw>
                </a:effectLst>
              </a:rPr>
              <a:t>Numbers 15:30 But the soul that doeth ought presumptuously, whether he be born in the land, or a stranger, the same </a:t>
            </a:r>
            <a:r>
              <a:rPr lang="en-US" sz="4000" dirty="0" err="1">
                <a:solidFill>
                  <a:srgbClr val="FFFFFF"/>
                </a:solidFill>
                <a:effectLst>
                  <a:outerShdw blurRad="38100" dist="38100" dir="2700000" algn="tl">
                    <a:srgbClr val="000000">
                      <a:alpha val="43137"/>
                    </a:srgbClr>
                  </a:outerShdw>
                </a:effectLst>
              </a:rPr>
              <a:t>reproacheth</a:t>
            </a:r>
            <a:r>
              <a:rPr lang="en-US" sz="4000" dirty="0">
                <a:solidFill>
                  <a:srgbClr val="FFFFFF"/>
                </a:solidFill>
                <a:effectLst>
                  <a:outerShdw blurRad="38100" dist="38100" dir="2700000" algn="tl">
                    <a:srgbClr val="000000">
                      <a:alpha val="43137"/>
                    </a:srgbClr>
                  </a:outerShdw>
                </a:effectLst>
              </a:rPr>
              <a:t> the LORD; and that soul shall be cut off from among his people. </a:t>
            </a:r>
          </a:p>
          <a:p>
            <a:r>
              <a:rPr lang="en-US" sz="4000" dirty="0">
                <a:solidFill>
                  <a:srgbClr val="FFFFFF"/>
                </a:solidFill>
                <a:effectLst>
                  <a:outerShdw blurRad="38100" dist="38100" dir="2700000" algn="tl">
                    <a:srgbClr val="000000">
                      <a:alpha val="43137"/>
                    </a:srgbClr>
                  </a:outerShdw>
                </a:effectLst>
              </a:rPr>
              <a:t>Hebrews 9:27 And as it is appointed unto men once to die, but after this the judgment: </a:t>
            </a:r>
          </a:p>
          <a:p>
            <a:r>
              <a:rPr lang="en-US" sz="4000" dirty="0">
                <a:solidFill>
                  <a:srgbClr val="FFFFFF"/>
                </a:solidFill>
                <a:effectLst>
                  <a:outerShdw blurRad="38100" dist="38100" dir="2700000" algn="tl">
                    <a:srgbClr val="000000">
                      <a:alpha val="43137"/>
                    </a:srgbClr>
                  </a:outerShdw>
                </a:effectLst>
              </a:rPr>
              <a:t>Psalm 84:10b …I had rather be a doorkeeper in the house of my God, than to dwell in the tents of wickedness.</a:t>
            </a:r>
          </a:p>
        </p:txBody>
      </p:sp>
    </p:spTree>
    <p:extLst>
      <p:ext uri="{BB962C8B-B14F-4D97-AF65-F5344CB8AC3E}">
        <p14:creationId xmlns:p14="http://schemas.microsoft.com/office/powerpoint/2010/main" val="1511919384"/>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99A5D-6221-4FD0-8A72-D55FBBF3D5D9}"/>
              </a:ext>
            </a:extLst>
          </p:cNvPr>
          <p:cNvPicPr>
            <a:picLocks noChangeAspect="1"/>
          </p:cNvPicPr>
          <p:nvPr/>
        </p:nvPicPr>
        <p:blipFill rotWithShape="1">
          <a:blip r:embed="rId2">
            <a:alphaModFix amt="35000"/>
            <a:extLst/>
          </a:blip>
          <a:src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7C878528-8D7C-485E-86F1-3CA779B4FDC7}"/>
              </a:ext>
            </a:extLst>
          </p:cNvPr>
          <p:cNvSpPr>
            <a:spLocks noGrp="1"/>
          </p:cNvSpPr>
          <p:nvPr>
            <p:ph idx="1"/>
          </p:nvPr>
        </p:nvSpPr>
        <p:spPr>
          <a:xfrm>
            <a:off x="838200" y="558800"/>
            <a:ext cx="10403114" cy="5618163"/>
          </a:xfrm>
        </p:spPr>
        <p:txBody>
          <a:bodyPr anchor="ctr">
            <a:normAutofit/>
          </a:bodyPr>
          <a:lstStyle/>
          <a:p>
            <a:pPr marL="0" indent="0" algn="ctr">
              <a:buNone/>
            </a:pPr>
            <a:r>
              <a:rPr lang="en-US" sz="4800" dirty="0">
                <a:solidFill>
                  <a:srgbClr val="FFFFFF"/>
                </a:solidFill>
                <a:effectLst>
                  <a:outerShdw blurRad="38100" dist="38100" dir="2700000" algn="tl">
                    <a:srgbClr val="000000">
                      <a:alpha val="43137"/>
                    </a:srgbClr>
                  </a:outerShdw>
                </a:effectLst>
              </a:rPr>
              <a:t>Samuel was a faithful </a:t>
            </a:r>
            <a:br>
              <a:rPr lang="en-US" sz="4800" dirty="0">
                <a:solidFill>
                  <a:srgbClr val="FFFFFF"/>
                </a:solidFill>
                <a:effectLst>
                  <a:outerShdw blurRad="38100" dist="38100" dir="2700000" algn="tl">
                    <a:srgbClr val="000000">
                      <a:alpha val="43137"/>
                    </a:srgbClr>
                  </a:outerShdw>
                </a:effectLst>
              </a:rPr>
            </a:br>
            <a:r>
              <a:rPr lang="en-US" sz="4800" dirty="0">
                <a:solidFill>
                  <a:srgbClr val="FFFFFF"/>
                </a:solidFill>
                <a:effectLst>
                  <a:outerShdw blurRad="38100" dist="38100" dir="2700000" algn="tl">
                    <a:srgbClr val="000000">
                      <a:alpha val="43137"/>
                    </a:srgbClr>
                  </a:outerShdw>
                </a:effectLst>
              </a:rPr>
              <a:t>prophet from his start!</a:t>
            </a:r>
          </a:p>
          <a:p>
            <a:pPr marL="0" indent="0" algn="ctr">
              <a:buNone/>
            </a:pPr>
            <a:r>
              <a:rPr lang="en-US" sz="4800" dirty="0">
                <a:solidFill>
                  <a:srgbClr val="FFFFFF"/>
                </a:solidFill>
                <a:effectLst>
                  <a:outerShdw blurRad="38100" dist="38100" dir="2700000" algn="tl">
                    <a:srgbClr val="000000">
                      <a:alpha val="43137"/>
                    </a:srgbClr>
                  </a:outerShdw>
                </a:effectLst>
              </a:rPr>
              <a:t>He held nothing back. </a:t>
            </a:r>
            <a:endParaRPr lang="en-US" sz="44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95888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erris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C6E38-68B2-4E42-8964-CCDEEB7F77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35B07A-DBC1-4389-8DFB-1CA945DD81B6}"/>
              </a:ext>
            </a:extLst>
          </p:cNvPr>
          <p:cNvSpPr>
            <a:spLocks noGrp="1"/>
          </p:cNvSpPr>
          <p:nvPr>
            <p:ph idx="1"/>
          </p:nvPr>
        </p:nvSpPr>
        <p:spPr/>
        <p:txBody>
          <a:bodyPr>
            <a:normAutofit/>
          </a:bodyPr>
          <a:lstStyle/>
          <a:p>
            <a:r>
              <a:rPr lang="en-US" sz="4000" dirty="0">
                <a:solidFill>
                  <a:schemeClr val="bg1"/>
                </a:solidFill>
              </a:rPr>
              <a:t>2 Peter 3:3-4  Knowing this first, that there shall come in the last days scoffers, walking after their own lusts, 4  And saying, Where is the promise of his coming? for since the fathers fell asleep, all things continue as they were from the beginning of the creation. </a:t>
            </a:r>
          </a:p>
        </p:txBody>
      </p:sp>
    </p:spTree>
    <p:extLst>
      <p:ext uri="{BB962C8B-B14F-4D97-AF65-F5344CB8AC3E}">
        <p14:creationId xmlns:p14="http://schemas.microsoft.com/office/powerpoint/2010/main" val="2577357040"/>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2AEA94-992C-41A8-99B5-7197F9757D3A}"/>
              </a:ext>
            </a:extLst>
          </p:cNvPr>
          <p:cNvPicPr>
            <a:picLocks noChangeAspect="1"/>
          </p:cNvPicPr>
          <p:nvPr/>
        </p:nvPicPr>
        <p:blipFill>
          <a:blip r:embed="rId2"/>
          <a:stretch>
            <a:fillRect/>
          </a:stretch>
        </p:blipFill>
        <p:spPr>
          <a:xfrm>
            <a:off x="-2926080" y="0"/>
            <a:ext cx="9144000" cy="6858000"/>
          </a:xfrm>
          <a:prstGeom prst="rect">
            <a:avLst/>
          </a:prstGeom>
        </p:spPr>
      </p:pic>
      <p:grpSp>
        <p:nvGrpSpPr>
          <p:cNvPr id="15" name="Group 14">
            <a:extLst>
              <a:ext uri="{FF2B5EF4-FFF2-40B4-BE49-F238E27FC236}">
                <a16:creationId xmlns:a16="http://schemas.microsoft.com/office/drawing/2014/main" id="{B425EA03-D3F3-40BC-80FD-999E84AB664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973338" y="0"/>
            <a:ext cx="11218662" cy="6858000"/>
            <a:chOff x="0" y="0"/>
            <a:chExt cx="11218662" cy="6858000"/>
          </a:xfrm>
        </p:grpSpPr>
        <p:sp>
          <p:nvSpPr>
            <p:cNvPr id="16" name="Freeform 28">
              <a:extLst/>
            </p:cNvPr>
            <p:cNvSpPr/>
            <p:nvPr>
              <p:extLst>
                <p:ext uri="{386F3935-93C4-4BCD-93E2-E3B085C9AB24}">
                  <p16:designElem xmlns:p16="http://schemas.microsoft.com/office/powerpoint/2015/main" val="1"/>
                </p:ext>
              </p:extLst>
            </p:nvPr>
          </p:nvSpPr>
          <p:spPr>
            <a:xfrm>
              <a:off x="1"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6">
              <a:extLst/>
            </p:cNvPr>
            <p:cNvSpPr/>
            <p:nvPr>
              <p:extLst>
                <p:ext uri="{386F3935-93C4-4BCD-93E2-E3B085C9AB24}">
                  <p16:designElem xmlns:p16="http://schemas.microsoft.com/office/powerpoint/2015/main" val="1"/>
                </p:ext>
              </p:extLst>
            </p:nvPr>
          </p:nvSpPr>
          <p:spPr>
            <a:xfrm>
              <a:off x="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5059EFC-0302-42EC-8347-4D749E1B8D53}"/>
              </a:ext>
            </a:extLst>
          </p:cNvPr>
          <p:cNvSpPr>
            <a:spLocks noGrp="1"/>
          </p:cNvSpPr>
          <p:nvPr>
            <p:ph type="title"/>
          </p:nvPr>
        </p:nvSpPr>
        <p:spPr>
          <a:xfrm>
            <a:off x="3426247" y="365125"/>
            <a:ext cx="8122286" cy="1325563"/>
          </a:xfrm>
        </p:spPr>
        <p:txBody>
          <a:bodyPr>
            <a:normAutofit fontScale="90000"/>
          </a:bodyPr>
          <a:lstStyle/>
          <a:p>
            <a:r>
              <a:rPr lang="en-US" b="1" dirty="0">
                <a:solidFill>
                  <a:schemeClr val="bg1"/>
                </a:solidFill>
                <a:latin typeface="Franklin Gothic Book" panose="020B0503020102020204" pitchFamily="34" charset="0"/>
              </a:rPr>
              <a:t>God </a:t>
            </a:r>
            <a:r>
              <a:rPr lang="en-US" b="1" u="sng" dirty="0">
                <a:solidFill>
                  <a:schemeClr val="bg1"/>
                </a:solidFill>
                <a:latin typeface="Franklin Gothic Book" panose="020B0503020102020204" pitchFamily="34" charset="0"/>
              </a:rPr>
              <a:t>confirms</a:t>
            </a:r>
            <a:r>
              <a:rPr lang="en-US" b="1" dirty="0">
                <a:solidFill>
                  <a:schemeClr val="bg1"/>
                </a:solidFill>
                <a:latin typeface="Franklin Gothic Book" panose="020B0503020102020204" pitchFamily="34" charset="0"/>
              </a:rPr>
              <a:t> His call on your life through the </a:t>
            </a:r>
            <a:r>
              <a:rPr lang="en-US" b="1" u="sng" dirty="0">
                <a:solidFill>
                  <a:schemeClr val="bg1"/>
                </a:solidFill>
                <a:latin typeface="Franklin Gothic Book" panose="020B0503020102020204" pitchFamily="34" charset="0"/>
              </a:rPr>
              <a:t>structure</a:t>
            </a:r>
            <a:r>
              <a:rPr lang="en-US" b="1" dirty="0">
                <a:solidFill>
                  <a:schemeClr val="bg1"/>
                </a:solidFill>
                <a:latin typeface="Franklin Gothic Book" panose="020B0503020102020204" pitchFamily="34" charset="0"/>
              </a:rPr>
              <a:t> He has you in.</a:t>
            </a:r>
          </a:p>
        </p:txBody>
      </p:sp>
      <p:sp>
        <p:nvSpPr>
          <p:cNvPr id="3" name="Content Placeholder 2">
            <a:extLst>
              <a:ext uri="{FF2B5EF4-FFF2-40B4-BE49-F238E27FC236}">
                <a16:creationId xmlns:a16="http://schemas.microsoft.com/office/drawing/2014/main" id="{80C0A0AC-5BA0-4684-A0CA-47AB223BD6F9}"/>
              </a:ext>
            </a:extLst>
          </p:cNvPr>
          <p:cNvSpPr>
            <a:spLocks noGrp="1"/>
          </p:cNvSpPr>
          <p:nvPr>
            <p:ph idx="1"/>
          </p:nvPr>
        </p:nvSpPr>
        <p:spPr>
          <a:xfrm>
            <a:off x="3536415" y="2022601"/>
            <a:ext cx="8012118" cy="4154361"/>
          </a:xfrm>
        </p:spPr>
        <p:txBody>
          <a:bodyPr>
            <a:normAutofit/>
          </a:bodyPr>
          <a:lstStyle/>
          <a:p>
            <a:r>
              <a:rPr lang="en-US" sz="4000" dirty="0">
                <a:solidFill>
                  <a:schemeClr val="bg1"/>
                </a:solidFill>
              </a:rPr>
              <a:t>Samuel learned God’s Word for himself. </a:t>
            </a:r>
            <a:br>
              <a:rPr lang="en-US" sz="4000" dirty="0">
                <a:solidFill>
                  <a:schemeClr val="bg1"/>
                </a:solidFill>
              </a:rPr>
            </a:br>
            <a:r>
              <a:rPr lang="en-US" sz="4000" dirty="0">
                <a:solidFill>
                  <a:schemeClr val="bg1"/>
                </a:solidFill>
              </a:rPr>
              <a:t>(MBT – think “D1, D2, LFBI”)</a:t>
            </a:r>
          </a:p>
          <a:p>
            <a:r>
              <a:rPr lang="en-US" sz="4000" dirty="0">
                <a:solidFill>
                  <a:schemeClr val="bg1"/>
                </a:solidFill>
              </a:rPr>
              <a:t>God’s call on Samuel’s life  was confirmed by God’s people. Vs 20-21</a:t>
            </a:r>
          </a:p>
          <a:p>
            <a:endParaRPr lang="en-US" sz="2000" dirty="0">
              <a:solidFill>
                <a:schemeClr val="bg1"/>
              </a:solidFill>
            </a:endParaRPr>
          </a:p>
        </p:txBody>
      </p:sp>
    </p:spTree>
    <p:extLst>
      <p:ext uri="{BB962C8B-B14F-4D97-AF65-F5344CB8AC3E}">
        <p14:creationId xmlns:p14="http://schemas.microsoft.com/office/powerpoint/2010/main" val="11950409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E4ECD-36B1-4DE9-9A2A-65076E743697}"/>
              </a:ext>
            </a:extLst>
          </p:cNvPr>
          <p:cNvPicPr>
            <a:picLocks noChangeAspect="1"/>
          </p:cNvPicPr>
          <p:nvPr/>
        </p:nvPicPr>
        <p:blipFill rotWithShape="1">
          <a:blip r:embed="rId2"/>
          <a:srcRect l="9091" r="-1" b="28125"/>
          <a:stretch/>
        </p:blipFill>
        <p:spPr>
          <a:xfrm>
            <a:off x="4818888" y="10"/>
            <a:ext cx="7373112" cy="6857989"/>
          </a:xfrm>
          <a:prstGeom prst="rect">
            <a:avLst/>
          </a:prstGeom>
        </p:spPr>
      </p:pic>
      <p:sp>
        <p:nvSpPr>
          <p:cNvPr id="28"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3484E86-DD7C-4F61-8F28-D2771AD7FB46}"/>
              </a:ext>
            </a:extLst>
          </p:cNvPr>
          <p:cNvSpPr>
            <a:spLocks noGrp="1"/>
          </p:cNvSpPr>
          <p:nvPr>
            <p:ph type="ctrTitle"/>
          </p:nvPr>
        </p:nvSpPr>
        <p:spPr>
          <a:xfrm>
            <a:off x="804672" y="2600324"/>
            <a:ext cx="5058370" cy="3320973"/>
          </a:xfrm>
        </p:spPr>
        <p:txBody>
          <a:bodyPr anchor="t">
            <a:normAutofit/>
          </a:bodyPr>
          <a:lstStyle/>
          <a:p>
            <a:pPr algn="l">
              <a:tabLst>
                <a:tab pos="3319463" algn="l"/>
              </a:tabLst>
            </a:pPr>
            <a:r>
              <a:rPr lang="en-US" dirty="0">
                <a:latin typeface="Franklin Gothic Book" panose="020B0503020102020204" pitchFamily="34" charset="0"/>
              </a:rPr>
              <a:t>HEARING GOD</a:t>
            </a:r>
          </a:p>
        </p:txBody>
      </p:sp>
      <p:sp>
        <p:nvSpPr>
          <p:cNvPr id="3" name="Subtitle 2">
            <a:extLst>
              <a:ext uri="{FF2B5EF4-FFF2-40B4-BE49-F238E27FC236}">
                <a16:creationId xmlns:a16="http://schemas.microsoft.com/office/drawing/2014/main" id="{6AA92884-1709-49CC-961E-82D20D482D11}"/>
              </a:ext>
            </a:extLst>
          </p:cNvPr>
          <p:cNvSpPr>
            <a:spLocks noGrp="1"/>
          </p:cNvSpPr>
          <p:nvPr>
            <p:ph type="subTitle" idx="1"/>
          </p:nvPr>
        </p:nvSpPr>
        <p:spPr>
          <a:xfrm>
            <a:off x="818319" y="3006420"/>
            <a:ext cx="4845502" cy="1155525"/>
          </a:xfrm>
        </p:spPr>
        <p:txBody>
          <a:bodyPr anchor="b">
            <a:normAutofit/>
          </a:bodyPr>
          <a:lstStyle/>
          <a:p>
            <a:pPr algn="l"/>
            <a:r>
              <a:rPr lang="en-US" sz="3200" spc="150" dirty="0"/>
              <a:t>RECEIVING GOD’S WORD</a:t>
            </a:r>
          </a:p>
        </p:txBody>
      </p:sp>
    </p:spTree>
    <p:extLst>
      <p:ext uri="{BB962C8B-B14F-4D97-AF65-F5344CB8AC3E}">
        <p14:creationId xmlns:p14="http://schemas.microsoft.com/office/powerpoint/2010/main" val="15186448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5B07A-DBC1-4389-8DFB-1CA945DD81B6}"/>
              </a:ext>
            </a:extLst>
          </p:cNvPr>
          <p:cNvSpPr>
            <a:spLocks noGrp="1"/>
          </p:cNvSpPr>
          <p:nvPr>
            <p:ph idx="1"/>
          </p:nvPr>
        </p:nvSpPr>
        <p:spPr>
          <a:xfrm>
            <a:off x="838200" y="142504"/>
            <a:ext cx="10515600" cy="6715496"/>
          </a:xfrm>
        </p:spPr>
        <p:txBody>
          <a:bodyPr>
            <a:normAutofit lnSpcReduction="10000"/>
          </a:bodyPr>
          <a:lstStyle/>
          <a:p>
            <a:r>
              <a:rPr lang="en-US" sz="4000" dirty="0">
                <a:solidFill>
                  <a:schemeClr val="bg1"/>
                </a:solidFill>
              </a:rPr>
              <a:t>Colossians 2:13-17 And you, being dead in your sins and the uncircumcision of your flesh, hath he quickened together with him, having forgiven you all trespasses; 14  Blotting out the handwriting of ordinances that was against us, which was contrary to us, and took it out of the way, nailing it to his cross; 15  And having spoiled principalities and powers, he made a shew of them openly, triumphing over them in it. 16  Let no man therefore judge you in meat, or in drink, or in respect of an holyday, or of the new moon, or of the sabbath days: 17  Which are a shadow of things to come; but the body is of Christ. </a:t>
            </a:r>
          </a:p>
        </p:txBody>
      </p:sp>
    </p:spTree>
    <p:extLst>
      <p:ext uri="{BB962C8B-B14F-4D97-AF65-F5344CB8AC3E}">
        <p14:creationId xmlns:p14="http://schemas.microsoft.com/office/powerpoint/2010/main" val="26449073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8039-3D76-4DD8-A309-15E70F12EC8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ECA8F40-6588-4A06-BC10-C71B85CE1E2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1F2203AE-A71A-4CB7-B89B-29D3B8731E5D}"/>
              </a:ext>
            </a:extLst>
          </p:cNvPr>
          <p:cNvPicPr>
            <a:picLocks noChangeAspect="1"/>
          </p:cNvPicPr>
          <p:nvPr/>
        </p:nvPicPr>
        <p:blipFill>
          <a:blip r:embed="rId2"/>
          <a:stretch>
            <a:fillRect/>
          </a:stretch>
        </p:blipFill>
        <p:spPr>
          <a:xfrm>
            <a:off x="568960" y="0"/>
            <a:ext cx="11013440" cy="11013440"/>
          </a:xfrm>
          <a:prstGeom prst="rect">
            <a:avLst/>
          </a:prstGeom>
        </p:spPr>
      </p:pic>
    </p:spTree>
    <p:extLst>
      <p:ext uri="{BB962C8B-B14F-4D97-AF65-F5344CB8AC3E}">
        <p14:creationId xmlns:p14="http://schemas.microsoft.com/office/powerpoint/2010/main" val="408016235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35B07A-DBC1-4389-8DFB-1CA945DD81B6}"/>
              </a:ext>
            </a:extLst>
          </p:cNvPr>
          <p:cNvSpPr>
            <a:spLocks noGrp="1"/>
          </p:cNvSpPr>
          <p:nvPr>
            <p:ph idx="1"/>
          </p:nvPr>
        </p:nvSpPr>
        <p:spPr>
          <a:xfrm>
            <a:off x="838200" y="534388"/>
            <a:ext cx="10515600" cy="6234546"/>
          </a:xfrm>
        </p:spPr>
        <p:txBody>
          <a:bodyPr>
            <a:normAutofit lnSpcReduction="10000"/>
          </a:bodyPr>
          <a:lstStyle/>
          <a:p>
            <a:r>
              <a:rPr lang="en-US" sz="4000" dirty="0">
                <a:solidFill>
                  <a:schemeClr val="bg1"/>
                </a:solidFill>
              </a:rPr>
              <a:t>Philippians 3:20 For our conversation is in heaven; from whence also we look for the Saviour, the Lord Jesus Christ:</a:t>
            </a:r>
            <a:br>
              <a:rPr lang="en-US" sz="4000" dirty="0">
                <a:solidFill>
                  <a:schemeClr val="bg1"/>
                </a:solidFill>
              </a:rPr>
            </a:br>
            <a:endParaRPr lang="en-US" sz="1600" dirty="0">
              <a:solidFill>
                <a:schemeClr val="bg1"/>
              </a:solidFill>
            </a:endParaRPr>
          </a:p>
          <a:p>
            <a:r>
              <a:rPr lang="en-US" sz="4000" dirty="0">
                <a:solidFill>
                  <a:schemeClr val="bg1"/>
                </a:solidFill>
              </a:rPr>
              <a:t>Colossians 3:1-4 If ye then be risen with Christ, seek those things which are above, where Christ </a:t>
            </a:r>
            <a:r>
              <a:rPr lang="en-US" sz="4000" dirty="0" err="1">
                <a:solidFill>
                  <a:schemeClr val="bg1"/>
                </a:solidFill>
              </a:rPr>
              <a:t>sitteth</a:t>
            </a:r>
            <a:r>
              <a:rPr lang="en-US" sz="4000" dirty="0">
                <a:solidFill>
                  <a:schemeClr val="bg1"/>
                </a:solidFill>
              </a:rPr>
              <a:t> on the right hand of God. 2  Set your affection on things above, not on things on the earth. 3  For ye are dead, and your life is hid with Christ in God. 4  When Christ, who is our life, shall appear, then shall ye also appear with him in glory. </a:t>
            </a:r>
          </a:p>
        </p:txBody>
      </p:sp>
    </p:spTree>
    <p:extLst>
      <p:ext uri="{BB962C8B-B14F-4D97-AF65-F5344CB8AC3E}">
        <p14:creationId xmlns:p14="http://schemas.microsoft.com/office/powerpoint/2010/main" val="248343776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12" name="Picture 11">
            <a:extLst>
              <a:ext uri="{FF2B5EF4-FFF2-40B4-BE49-F238E27FC236}">
                <a16:creationId xmlns:a16="http://schemas.microsoft.com/office/drawing/2014/main" id="{EEE41530-D57C-4E1D-B305-069613A3C05F}"/>
              </a:ext>
            </a:extLst>
          </p:cNvPr>
          <p:cNvPicPr>
            <a:picLocks noChangeAspect="1"/>
          </p:cNvPicPr>
          <p:nvPr/>
        </p:nvPicPr>
        <p:blipFill>
          <a:blip r:embed="rId2"/>
          <a:stretch>
            <a:fillRect/>
          </a:stretch>
        </p:blipFill>
        <p:spPr>
          <a:xfrm>
            <a:off x="0" y="0"/>
            <a:ext cx="12192000" cy="6857999"/>
          </a:xfrm>
          <a:prstGeom prst="rect">
            <a:avLst/>
          </a:prstGeom>
        </p:spPr>
      </p:pic>
      <p:sp>
        <p:nvSpPr>
          <p:cNvPr id="13" name="Rectangle 12">
            <a:extLst>
              <a:ext uri="{FF2B5EF4-FFF2-40B4-BE49-F238E27FC236}">
                <a16:creationId xmlns:a16="http://schemas.microsoft.com/office/drawing/2014/main" id="{58839E14-B22E-4FCC-8A76-A117F52778C3}"/>
              </a:ext>
            </a:extLst>
          </p:cNvPr>
          <p:cNvSpPr/>
          <p:nvPr/>
        </p:nvSpPr>
        <p:spPr>
          <a:xfrm>
            <a:off x="4286251" y="0"/>
            <a:ext cx="790575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059EFC-0302-42EC-8347-4D749E1B8D53}"/>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b="1" kern="1200" dirty="0">
                <a:solidFill>
                  <a:schemeClr val="bg1"/>
                </a:solidFill>
                <a:latin typeface="+mj-lt"/>
                <a:ea typeface="+mj-ea"/>
                <a:cs typeface="+mj-cs"/>
              </a:rPr>
              <a:t>A Failed Family.</a:t>
            </a:r>
          </a:p>
        </p:txBody>
      </p:sp>
      <p:pic>
        <p:nvPicPr>
          <p:cNvPr id="11" name="Picture 10">
            <a:extLst>
              <a:ext uri="{FF2B5EF4-FFF2-40B4-BE49-F238E27FC236}">
                <a16:creationId xmlns:a16="http://schemas.microsoft.com/office/drawing/2014/main" id="{6285DD47-FF2B-47BB-93D8-7716306B28E5}"/>
              </a:ext>
            </a:extLst>
          </p:cNvPr>
          <p:cNvPicPr>
            <a:picLocks noChangeAspect="1"/>
          </p:cNvPicPr>
          <p:nvPr/>
        </p:nvPicPr>
        <p:blipFill>
          <a:blip r:embed="rId3"/>
          <a:stretch>
            <a:fillRect/>
          </a:stretch>
        </p:blipFill>
        <p:spPr>
          <a:xfrm>
            <a:off x="4648367" y="249139"/>
            <a:ext cx="7212193" cy="3011685"/>
          </a:xfrm>
          <a:prstGeom prst="rect">
            <a:avLst/>
          </a:prstGeom>
        </p:spPr>
      </p:pic>
    </p:spTree>
    <p:extLst>
      <p:ext uri="{BB962C8B-B14F-4D97-AF65-F5344CB8AC3E}">
        <p14:creationId xmlns:p14="http://schemas.microsoft.com/office/powerpoint/2010/main" val="126883656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398FAE-0678-455D-A357-D8494C1211EA}"/>
              </a:ext>
            </a:extLst>
          </p:cNvPr>
          <p:cNvPicPr>
            <a:picLocks noChangeAspect="1"/>
          </p:cNvPicPr>
          <p:nvPr/>
        </p:nvPicPr>
        <p:blipFill>
          <a:blip r:embed="rId2"/>
          <a:stretch>
            <a:fillRect/>
          </a:stretch>
        </p:blipFill>
        <p:spPr>
          <a:xfrm>
            <a:off x="0" y="0"/>
            <a:ext cx="12192000" cy="6857999"/>
          </a:xfrm>
          <a:prstGeom prst="rect">
            <a:avLst/>
          </a:prstGeom>
        </p:spPr>
      </p:pic>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973338" y="0"/>
            <a:ext cx="11218662" cy="6858000"/>
            <a:chOff x="0" y="0"/>
            <a:chExt cx="11218662" cy="6858000"/>
          </a:xfrm>
        </p:grpSpPr>
        <p:sp>
          <p:nvSpPr>
            <p:cNvPr id="16" name="Freeform 28"/>
            <p:cNvSpPr/>
            <p:nvPr>
              <p:extLst>
                <p:ext uri="{386F3935-93C4-4BCD-93E2-E3B085C9AB24}">
                  <p16:designElem xmlns:p16="http://schemas.microsoft.com/office/powerpoint/2015/main" val="1"/>
                </p:ext>
              </p:extLst>
            </p:nvPr>
          </p:nvSpPr>
          <p:spPr>
            <a:xfrm>
              <a:off x="1"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26"/>
            <p:cNvSpPr/>
            <p:nvPr>
              <p:extLst>
                <p:ext uri="{386F3935-93C4-4BCD-93E2-E3B085C9AB24}">
                  <p16:designElem xmlns:p16="http://schemas.microsoft.com/office/powerpoint/2015/main" val="1"/>
                </p:ext>
              </p:extLst>
            </p:nvPr>
          </p:nvSpPr>
          <p:spPr>
            <a:xfrm>
              <a:off x="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5059EFC-0302-42EC-8347-4D749E1B8D53}"/>
              </a:ext>
            </a:extLst>
          </p:cNvPr>
          <p:cNvSpPr>
            <a:spLocks noGrp="1"/>
          </p:cNvSpPr>
          <p:nvPr>
            <p:ph type="title"/>
          </p:nvPr>
        </p:nvSpPr>
        <p:spPr>
          <a:xfrm>
            <a:off x="2489813" y="365125"/>
            <a:ext cx="9058720" cy="1325563"/>
          </a:xfrm>
        </p:spPr>
        <p:txBody>
          <a:bodyPr>
            <a:normAutofit/>
          </a:bodyPr>
          <a:lstStyle/>
          <a:p>
            <a:r>
              <a:rPr lang="en-US" b="1" dirty="0">
                <a:solidFill>
                  <a:schemeClr val="bg1"/>
                </a:solidFill>
                <a:latin typeface="Franklin Gothic Book" panose="020B0503020102020204" pitchFamily="34" charset="0"/>
              </a:rPr>
              <a:t>God is now replacing their leadership.  </a:t>
            </a:r>
          </a:p>
        </p:txBody>
      </p:sp>
      <p:sp>
        <p:nvSpPr>
          <p:cNvPr id="3" name="Content Placeholder 2">
            <a:extLst>
              <a:ext uri="{FF2B5EF4-FFF2-40B4-BE49-F238E27FC236}">
                <a16:creationId xmlns:a16="http://schemas.microsoft.com/office/drawing/2014/main" id="{80C0A0AC-5BA0-4684-A0CA-47AB223BD6F9}"/>
              </a:ext>
            </a:extLst>
          </p:cNvPr>
          <p:cNvSpPr>
            <a:spLocks noGrp="1"/>
          </p:cNvSpPr>
          <p:nvPr>
            <p:ph idx="1"/>
          </p:nvPr>
        </p:nvSpPr>
        <p:spPr>
          <a:xfrm>
            <a:off x="3952875" y="1590675"/>
            <a:ext cx="7991475" cy="5191124"/>
          </a:xfrm>
        </p:spPr>
        <p:txBody>
          <a:bodyPr>
            <a:normAutofit/>
          </a:bodyPr>
          <a:lstStyle/>
          <a:p>
            <a:r>
              <a:rPr lang="en-US" sz="3600" dirty="0">
                <a:solidFill>
                  <a:schemeClr val="bg1"/>
                </a:solidFill>
              </a:rPr>
              <a:t>Romans 8:16-17 The Spirit itself </a:t>
            </a:r>
            <a:r>
              <a:rPr lang="en-US" sz="3600" dirty="0" err="1">
                <a:solidFill>
                  <a:schemeClr val="bg1"/>
                </a:solidFill>
              </a:rPr>
              <a:t>beareth</a:t>
            </a:r>
            <a:r>
              <a:rPr lang="en-US" sz="3600" dirty="0">
                <a:solidFill>
                  <a:schemeClr val="bg1"/>
                </a:solidFill>
              </a:rPr>
              <a:t> witness with our spirit, that we are the children of God: 17  And if children, then heirs; heirs of God, and joint-heirs with Christ; if so be that we suffer with him, that we may be also glorified together. </a:t>
            </a:r>
          </a:p>
          <a:p>
            <a:r>
              <a:rPr lang="en-US" sz="3600" dirty="0">
                <a:solidFill>
                  <a:schemeClr val="bg1"/>
                </a:solidFill>
              </a:rPr>
              <a:t>1 Corinthians 3:15  If any man's work shall be burned, he shall suffer loss: but he himself shall be saved; yet so as by fire.</a:t>
            </a:r>
          </a:p>
        </p:txBody>
      </p:sp>
    </p:spTree>
    <p:extLst>
      <p:ext uri="{BB962C8B-B14F-4D97-AF65-F5344CB8AC3E}">
        <p14:creationId xmlns:p14="http://schemas.microsoft.com/office/powerpoint/2010/main" val="112639866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CE4ECD-36B1-4DE9-9A2A-65076E743697}"/>
              </a:ext>
            </a:extLst>
          </p:cNvPr>
          <p:cNvPicPr>
            <a:picLocks noChangeAspect="1"/>
          </p:cNvPicPr>
          <p:nvPr/>
        </p:nvPicPr>
        <p:blipFill rotWithShape="1">
          <a:blip r:embed="rId2"/>
          <a:srcRect l="9091" r="-1" b="28125"/>
          <a:stretch/>
        </p:blipFill>
        <p:spPr>
          <a:xfrm>
            <a:off x="4818888" y="10"/>
            <a:ext cx="7373112" cy="6857989"/>
          </a:xfrm>
          <a:prstGeom prst="rect">
            <a:avLst/>
          </a:prstGeom>
        </p:spPr>
      </p:pic>
      <p:sp>
        <p:nvSpPr>
          <p:cNvPr id="28" name="Freeform 8">
            <a:extLst>
              <a:ext uri="{FF2B5EF4-FFF2-40B4-BE49-F238E27FC236}">
                <a16:creationId xmlns:a16="http://schemas.microsoft.com/office/drawing/2014/main" id="{9225B0D8-E56E-4ACC-A464-81F4062765C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1"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1">
            <a:extLst>
              <a:ext uri="{FF2B5EF4-FFF2-40B4-BE49-F238E27FC236}">
                <a16:creationId xmlns:a16="http://schemas.microsoft.com/office/drawing/2014/main" id="{8F5D1B28-3976-4367-807C-CAD629CDD83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484E86-DD7C-4F61-8F28-D2771AD7FB46}"/>
              </a:ext>
            </a:extLst>
          </p:cNvPr>
          <p:cNvSpPr>
            <a:spLocks noGrp="1"/>
          </p:cNvSpPr>
          <p:nvPr>
            <p:ph type="ctrTitle"/>
          </p:nvPr>
        </p:nvSpPr>
        <p:spPr>
          <a:xfrm>
            <a:off x="804672" y="2600324"/>
            <a:ext cx="5058370" cy="3320973"/>
          </a:xfrm>
        </p:spPr>
        <p:txBody>
          <a:bodyPr anchor="t">
            <a:normAutofit/>
          </a:bodyPr>
          <a:lstStyle/>
          <a:p>
            <a:pPr algn="l">
              <a:tabLst>
                <a:tab pos="3319463" algn="l"/>
              </a:tabLst>
            </a:pPr>
            <a:r>
              <a:rPr lang="en-US" dirty="0">
                <a:latin typeface="Franklin Gothic Book" panose="020B0503020102020204" pitchFamily="34" charset="0"/>
              </a:rPr>
              <a:t>HEARING GOD</a:t>
            </a:r>
          </a:p>
        </p:txBody>
      </p:sp>
      <p:sp>
        <p:nvSpPr>
          <p:cNvPr id="3" name="Subtitle 2">
            <a:extLst>
              <a:ext uri="{FF2B5EF4-FFF2-40B4-BE49-F238E27FC236}">
                <a16:creationId xmlns:a16="http://schemas.microsoft.com/office/drawing/2014/main" id="{6AA92884-1709-49CC-961E-82D20D482D11}"/>
              </a:ext>
            </a:extLst>
          </p:cNvPr>
          <p:cNvSpPr>
            <a:spLocks noGrp="1"/>
          </p:cNvSpPr>
          <p:nvPr>
            <p:ph type="subTitle" idx="1"/>
          </p:nvPr>
        </p:nvSpPr>
        <p:spPr>
          <a:xfrm>
            <a:off x="818319" y="3006420"/>
            <a:ext cx="4845502" cy="1155525"/>
          </a:xfrm>
        </p:spPr>
        <p:txBody>
          <a:bodyPr anchor="b">
            <a:normAutofit/>
          </a:bodyPr>
          <a:lstStyle/>
          <a:p>
            <a:pPr algn="l"/>
            <a:r>
              <a:rPr lang="en-US" sz="3200" spc="150" dirty="0"/>
              <a:t>RECEIVING GOD’S WORD</a:t>
            </a:r>
          </a:p>
        </p:txBody>
      </p:sp>
    </p:spTree>
    <p:extLst>
      <p:ext uri="{BB962C8B-B14F-4D97-AF65-F5344CB8AC3E}">
        <p14:creationId xmlns:p14="http://schemas.microsoft.com/office/powerpoint/2010/main" val="23397368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D289C0-E0E9-43AD-910A-ED4F550EB248}"/>
              </a:ext>
            </a:extLst>
          </p:cNvPr>
          <p:cNvPicPr>
            <a:picLocks noChangeAspect="1"/>
          </p:cNvPicPr>
          <p:nvPr/>
        </p:nvPicPr>
        <p:blipFill rotWithShape="1">
          <a:blip r:embed="rId2"/>
          <a:srcRect l="34529"/>
          <a:stretch/>
        </p:blipFill>
        <p:spPr>
          <a:xfrm>
            <a:off x="0" y="0"/>
            <a:ext cx="7966285" cy="6858000"/>
          </a:xfrm>
          <a:prstGeom prst="rect">
            <a:avLst/>
          </a:prstGeom>
        </p:spPr>
      </p:pic>
      <p:grpSp>
        <p:nvGrpSpPr>
          <p:cNvPr id="9" name="Group 8">
            <a:extLst>
              <a:ext uri="{FF2B5EF4-FFF2-40B4-BE49-F238E27FC236}">
                <a16:creationId xmlns:a16="http://schemas.microsoft.com/office/drawing/2014/main" id="{B425EA03-D3F3-40BC-80FD-999E84AB6647}"/>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flipV="1">
            <a:off x="973338" y="0"/>
            <a:ext cx="11218662" cy="6858000"/>
            <a:chOff x="0" y="0"/>
            <a:chExt cx="11218662" cy="6858000"/>
          </a:xfrm>
        </p:grpSpPr>
        <p:sp>
          <p:nvSpPr>
            <p:cNvPr id="10" name="Freeform 28">
              <a:extLst/>
            </p:cNvPr>
            <p:cNvSpPr/>
            <p:nvPr>
              <p:extLst>
                <p:ext uri="{386F3935-93C4-4BCD-93E2-E3B085C9AB24}">
                  <p16:designElem xmlns:p16="http://schemas.microsoft.com/office/powerpoint/2015/main" val="1"/>
                </p:ext>
              </p:extLst>
            </p:nvPr>
          </p:nvSpPr>
          <p:spPr>
            <a:xfrm>
              <a:off x="1"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26">
              <a:extLst/>
            </p:cNvPr>
            <p:cNvSpPr/>
            <p:nvPr>
              <p:extLst>
                <p:ext uri="{386F3935-93C4-4BCD-93E2-E3B085C9AB24}">
                  <p16:designElem xmlns:p16="http://schemas.microsoft.com/office/powerpoint/2015/main" val="1"/>
                </p:ext>
              </p:extLst>
            </p:nvPr>
          </p:nvSpPr>
          <p:spPr>
            <a:xfrm>
              <a:off x="0"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46A3FE9-9FBA-4333-93EF-249B7FECE6D8}"/>
              </a:ext>
            </a:extLst>
          </p:cNvPr>
          <p:cNvSpPr>
            <a:spLocks noGrp="1"/>
          </p:cNvSpPr>
          <p:nvPr>
            <p:ph type="title"/>
          </p:nvPr>
        </p:nvSpPr>
        <p:spPr>
          <a:xfrm>
            <a:off x="4109291" y="365125"/>
            <a:ext cx="7439241" cy="1325563"/>
          </a:xfrm>
        </p:spPr>
        <p:txBody>
          <a:bodyPr>
            <a:normAutofit/>
          </a:bodyPr>
          <a:lstStyle/>
          <a:p>
            <a:r>
              <a:rPr lang="en-US" b="1" dirty="0">
                <a:solidFill>
                  <a:schemeClr val="bg1"/>
                </a:solidFill>
                <a:latin typeface="Franklin Gothic Book" panose="020B0503020102020204" pitchFamily="34" charset="0"/>
              </a:rPr>
              <a:t>He that faithful in that which is </a:t>
            </a:r>
            <a:r>
              <a:rPr lang="en-US" b="1" u="sng" dirty="0">
                <a:solidFill>
                  <a:schemeClr val="bg1"/>
                </a:solidFill>
                <a:latin typeface="Franklin Gothic Book" panose="020B0503020102020204" pitchFamily="34" charset="0"/>
              </a:rPr>
              <a:t>least</a:t>
            </a:r>
            <a:r>
              <a:rPr lang="en-US" b="1" dirty="0">
                <a:solidFill>
                  <a:schemeClr val="bg1"/>
                </a:solidFill>
                <a:latin typeface="Franklin Gothic Book" panose="020B0503020102020204" pitchFamily="34" charset="0"/>
              </a:rPr>
              <a:t> is faithful also in </a:t>
            </a:r>
            <a:r>
              <a:rPr lang="en-US" b="1" u="sng" dirty="0">
                <a:solidFill>
                  <a:schemeClr val="bg1"/>
                </a:solidFill>
                <a:latin typeface="Franklin Gothic Book" panose="020B0503020102020204" pitchFamily="34" charset="0"/>
              </a:rPr>
              <a:t>much</a:t>
            </a:r>
            <a:r>
              <a:rPr lang="en-US" b="1" dirty="0">
                <a:solidFill>
                  <a:schemeClr val="bg1"/>
                </a:solidFill>
                <a:latin typeface="Franklin Gothic Book" panose="020B0503020102020204" pitchFamily="34" charset="0"/>
              </a:rPr>
              <a:t>.</a:t>
            </a:r>
          </a:p>
        </p:txBody>
      </p:sp>
      <p:sp>
        <p:nvSpPr>
          <p:cNvPr id="3" name="Content Placeholder 2">
            <a:extLst>
              <a:ext uri="{FF2B5EF4-FFF2-40B4-BE49-F238E27FC236}">
                <a16:creationId xmlns:a16="http://schemas.microsoft.com/office/drawing/2014/main" id="{68888C0C-1FB8-43F5-8DA0-2F028389A906}"/>
              </a:ext>
            </a:extLst>
          </p:cNvPr>
          <p:cNvSpPr>
            <a:spLocks noGrp="1"/>
          </p:cNvSpPr>
          <p:nvPr>
            <p:ph idx="1"/>
          </p:nvPr>
        </p:nvSpPr>
        <p:spPr>
          <a:xfrm>
            <a:off x="4387515" y="2022601"/>
            <a:ext cx="7161017" cy="4154361"/>
          </a:xfrm>
        </p:spPr>
        <p:txBody>
          <a:bodyPr>
            <a:normAutofit/>
          </a:bodyPr>
          <a:lstStyle/>
          <a:p>
            <a:r>
              <a:rPr lang="en-US" sz="3600" dirty="0">
                <a:solidFill>
                  <a:schemeClr val="bg1"/>
                </a:solidFill>
              </a:rPr>
              <a:t>The “child” - 12 years of age?</a:t>
            </a:r>
            <a:br>
              <a:rPr lang="en-US" sz="3600" dirty="0">
                <a:solidFill>
                  <a:schemeClr val="bg1"/>
                </a:solidFill>
              </a:rPr>
            </a:br>
            <a:endParaRPr lang="en-US" sz="3600" dirty="0">
              <a:solidFill>
                <a:schemeClr val="bg1"/>
              </a:solidFill>
            </a:endParaRPr>
          </a:p>
          <a:p>
            <a:r>
              <a:rPr lang="en-US" sz="3600" dirty="0">
                <a:solidFill>
                  <a:schemeClr val="bg1"/>
                </a:solidFill>
              </a:rPr>
              <a:t>Samuel is faithfully serving God in a place where God is being mocked outright!</a:t>
            </a:r>
          </a:p>
        </p:txBody>
      </p:sp>
    </p:spTree>
    <p:extLst>
      <p:ext uri="{BB962C8B-B14F-4D97-AF65-F5344CB8AC3E}">
        <p14:creationId xmlns:p14="http://schemas.microsoft.com/office/powerpoint/2010/main" val="130170969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779</Words>
  <Application>Microsoft Office PowerPoint</Application>
  <PresentationFormat>Widescreen</PresentationFormat>
  <Paragraphs>39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Franklin Gothic Book</vt:lpstr>
      <vt:lpstr>Office Theme</vt:lpstr>
      <vt:lpstr>PowerPoint Presentation</vt:lpstr>
      <vt:lpstr>PowerPoint Presentation</vt:lpstr>
      <vt:lpstr>PowerPoint Presentation</vt:lpstr>
      <vt:lpstr>PowerPoint Presentation</vt:lpstr>
      <vt:lpstr>PowerPoint Presentation</vt:lpstr>
      <vt:lpstr>A Failed Family.</vt:lpstr>
      <vt:lpstr>God is now replacing their leadership.  </vt:lpstr>
      <vt:lpstr>HEARING GOD</vt:lpstr>
      <vt:lpstr>He that faithful in that which is least is faithful also in much.</vt:lpstr>
      <vt:lpstr>PowerPoint Presentation</vt:lpstr>
      <vt:lpstr>Eli the “elder” is not faithful.</vt:lpstr>
      <vt:lpstr>PowerPoint Presentation</vt:lpstr>
      <vt:lpstr>PowerPoint Presentation</vt:lpstr>
      <vt:lpstr>PowerPoint Presentation</vt:lpstr>
      <vt:lpstr>You cannot miss God’s call on your life.</vt:lpstr>
      <vt:lpstr>PowerPoint Presentation</vt:lpstr>
      <vt:lpstr>You cannot miss God’s judgment over sin.</vt:lpstr>
      <vt:lpstr>PowerPoint Presentation</vt:lpstr>
      <vt:lpstr>PowerPoint Presentation</vt:lpstr>
      <vt:lpstr>God confirms His call on your life through the structure He has you in.</vt:lpstr>
      <vt:lpstr>HEARING GOD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A FATHER FAILS</dc:title>
  <dc:creator>Sam M.</dc:creator>
  <cp:lastModifiedBy>Sam M.</cp:lastModifiedBy>
  <cp:revision>4</cp:revision>
  <dcterms:created xsi:type="dcterms:W3CDTF">2017-09-15T22:53:54Z</dcterms:created>
  <dcterms:modified xsi:type="dcterms:W3CDTF">2017-09-24T13:34:34Z</dcterms:modified>
</cp:coreProperties>
</file>